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56" r:id="rId2"/>
    <p:sldId id="292" r:id="rId3"/>
    <p:sldId id="291" r:id="rId4"/>
    <p:sldId id="308" r:id="rId5"/>
    <p:sldId id="294" r:id="rId6"/>
    <p:sldId id="301" r:id="rId7"/>
    <p:sldId id="302" r:id="rId8"/>
    <p:sldId id="304" r:id="rId9"/>
    <p:sldId id="303" r:id="rId10"/>
    <p:sldId id="305" r:id="rId11"/>
    <p:sldId id="306" r:id="rId12"/>
    <p:sldId id="30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AC0C"/>
    <a:srgbClr val="55F13B"/>
    <a:srgbClr val="ACFAF8"/>
    <a:srgbClr val="ABE6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5" autoAdjust="0"/>
    <p:restoredTop sz="86512" autoAdjust="0"/>
  </p:normalViewPr>
  <p:slideViewPr>
    <p:cSldViewPr>
      <p:cViewPr varScale="1">
        <p:scale>
          <a:sx n="109" d="100"/>
          <a:sy n="109" d="100"/>
        </p:scale>
        <p:origin x="176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3" d="100"/>
          <a:sy n="103" d="100"/>
        </p:scale>
        <p:origin x="3504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FD06F8F-8EB8-4F72-A6C7-42A963AF426E}" type="datetimeFigureOut">
              <a:rPr lang="ru-RU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A25AC4C-6B02-44AB-AC22-C3DCCA3841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7668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58E58D-40C2-49A5-8406-7C35B559F86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25AC4C-6B02-44AB-AC22-C3DCCA3841D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25AC4C-6B02-44AB-AC22-C3DCCA3841D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414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3B5401-FA45-49AD-95A8-C729F370DC07}" type="datetime1">
              <a:rPr lang="ru-RU" smtClean="0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94EBD-D7B7-4CCD-881B-9FADD989C5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550B7E-8062-4130-8134-BBA1D5F69CA4}" type="datetime1">
              <a:rPr lang="ru-RU" smtClean="0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54D03-4599-4125-877C-3A016FC48A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0F4700-D9AC-4B33-9560-71CCAC81C40C}" type="datetime1">
              <a:rPr lang="ru-RU" smtClean="0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EB628E-B969-4902-8440-C397DB94DE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75D53B-26AE-46BE-B51F-73A625E8F3FE}" type="datetime1">
              <a:rPr lang="ru-RU" smtClean="0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31AE45-108F-4AD7-8F49-6036B456C9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527C83-850D-4B4B-B767-CC71CA7006F1}" type="datetime1">
              <a:rPr lang="ru-RU" smtClean="0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412A0-950B-41BA-ADAA-EF65639770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34497C-E76A-40CF-8B7F-E2BA28132E2F}" type="datetime1">
              <a:rPr lang="ru-RU" smtClean="0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AD31B-7464-4015-B2F6-4C6B89AAB3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61712C-040F-4B76-8C5A-25130BDE9394}" type="datetime1">
              <a:rPr lang="ru-RU" smtClean="0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4FCF8-759E-4465-B914-C9382F413C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0EE54D-CCBD-44BF-8817-84ECA1DEBEC1}" type="datetime1">
              <a:rPr lang="ru-RU" smtClean="0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4EC3D5-D882-49AD-88D2-AA8348E8D7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FAB74D1E-517D-4605-904C-0AAE5C0FC4BD}" type="datetime1">
              <a:rPr lang="ru-RU" smtClean="0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8CBBE5D0-255B-4C6C-9B94-5F6E4CF579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Заголовок 138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15370" cy="119848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 Antiqua" panose="02040602050305030304" pitchFamily="18" charset="0"/>
              </a:rPr>
              <a:t>Предметно развивающая среда</a:t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 Antiqua" panose="02040602050305030304" pitchFamily="18" charset="0"/>
              </a:rPr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 Antiqua" panose="02040602050305030304" pitchFamily="18" charset="0"/>
              </a:rPr>
              <a:t>в МКДОУ №16 Ромашка.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effectLst/>
              <a:latin typeface="Book Antiqua" panose="02040602050305030304" pitchFamily="18" charset="0"/>
            </a:endParaRPr>
          </a:p>
        </p:txBody>
      </p:sp>
      <p:pic>
        <p:nvPicPr>
          <p:cNvPr id="142" name="Рисунок 141" descr="C:\Users\РОМАШКА\Desktop\фото\SAM_240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86222">
            <a:off x="329571" y="1529663"/>
            <a:ext cx="3240000" cy="225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contourW="38100">
            <a:contourClr>
              <a:schemeClr val="bg1"/>
            </a:contourClr>
          </a:sp3d>
        </p:spPr>
      </p:pic>
      <p:pic>
        <p:nvPicPr>
          <p:cNvPr id="144" name="Рисунок 143" descr="C:\Users\РОМАШКА\Desktop\фото\SAM_237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86006">
            <a:off x="5607320" y="1639312"/>
            <a:ext cx="3240000" cy="222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38100">
            <a:contourClr>
              <a:schemeClr val="bg1"/>
            </a:contourClr>
          </a:sp3d>
        </p:spPr>
      </p:pic>
      <p:pic>
        <p:nvPicPr>
          <p:cNvPr id="145" name="Рисунок 144" descr="C:\Users\РОМАШКА\Desktop\фото\SAM_241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45439">
            <a:off x="5046835" y="4305608"/>
            <a:ext cx="3240000" cy="193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38100">
            <a:contourClr>
              <a:schemeClr val="bg1"/>
            </a:contourClr>
          </a:sp3d>
        </p:spPr>
      </p:pic>
      <p:pic>
        <p:nvPicPr>
          <p:cNvPr id="146" name="Рисунок 145" descr="C:\Users\РОМАШКА\Desktop\фото\SAM_242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46856">
            <a:off x="657457" y="4342961"/>
            <a:ext cx="3240000" cy="193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38100">
            <a:contourClr>
              <a:schemeClr val="bg1"/>
            </a:contourClr>
          </a:sp3d>
        </p:spPr>
      </p:pic>
      <p:pic>
        <p:nvPicPr>
          <p:cNvPr id="143" name="Рисунок 142" descr="C:\Users\РОМАШКА\Desktop\фото\SAM_2409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69860">
            <a:off x="2858818" y="2676353"/>
            <a:ext cx="3240000" cy="21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38100">
            <a:contourClr>
              <a:schemeClr val="bg1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РОМАШКА\Desktop\фото\SAM_24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82654">
            <a:off x="4755567" y="418809"/>
            <a:ext cx="3970043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38100">
            <a:contourClr>
              <a:schemeClr val="bg1"/>
            </a:contourClr>
          </a:sp3d>
        </p:spPr>
      </p:pic>
      <p:pic>
        <p:nvPicPr>
          <p:cNvPr id="8" name="Содержимое 5" descr="C:\Users\РОМАШКА\Desktop\фото\SAM_238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245978">
            <a:off x="688345" y="374714"/>
            <a:ext cx="2880000" cy="444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38100">
            <a:contourClr>
              <a:schemeClr val="bg1"/>
            </a:contourClr>
          </a:sp3d>
        </p:spPr>
      </p:pic>
      <p:pic>
        <p:nvPicPr>
          <p:cNvPr id="6" name="Содержимое 5" descr="C:\Users\РОМАШКА\Desktop\фото\SAM_2416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21170772">
            <a:off x="3582665" y="3466275"/>
            <a:ext cx="4248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38100">
            <a:contourClr>
              <a:schemeClr val="bg1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РОМАШКА\Desktop\фото\IMG_127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02702">
            <a:off x="702023" y="2647291"/>
            <a:ext cx="439897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38100">
            <a:contourClr>
              <a:schemeClr val="bg1"/>
            </a:contourClr>
          </a:sp3d>
        </p:spPr>
      </p:pic>
      <p:pic>
        <p:nvPicPr>
          <p:cNvPr id="2050" name="Picture 2" descr="G:\DCIM\100PHOTO\SAM_26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25175">
            <a:off x="5866432" y="2178932"/>
            <a:ext cx="2857520" cy="407657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chemeClr val="bg1"/>
            </a:contourClr>
          </a:sp3d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107504" y="188640"/>
            <a:ext cx="8856984" cy="1815590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softEdge rad="50800"/>
          </a:effectLst>
        </p:spPr>
        <p:txBody>
          <a:bodyPr vert="horz" lIns="182880" tIns="91440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457200" algn="just">
              <a:spcBef>
                <a:spcPts val="600"/>
              </a:spcBef>
              <a:buNone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Центр изобразительного искусства:</a:t>
            </a:r>
          </a:p>
          <a:p>
            <a:pPr marL="0" indent="457200" algn="just">
              <a:spcBef>
                <a:spcPts val="600"/>
              </a:spcBef>
              <a:buNone/>
            </a:pPr>
            <a:r>
              <a:rPr lang="ru-RU" sz="1400" u="sng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Задачи: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Развивать интерес, внимание, любознательность, эмоциональный отклик детей на отдельные эстетические свойства и качества предметов окружающей действительности.</a:t>
            </a:r>
          </a:p>
          <a:p>
            <a:pPr marL="0" indent="457200" algn="just">
              <a:spcBef>
                <a:spcPts val="600"/>
              </a:spcBef>
              <a:buNone/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Оборудование и материалы, которые есть в уголке: мольберт; наборы цветных карандашей; наборы фломастеров; цветные восковые мелки и т. п. бумага для рисования разного формата; трафареты по темам; пластилин; стеки; печатки;  доски для рисования фломастером и мелом.</a:t>
            </a:r>
          </a:p>
          <a:p>
            <a:pPr marL="0" lvl="8" indent="457200" algn="just">
              <a:spcBef>
                <a:spcPts val="600"/>
              </a:spcBef>
              <a:buNone/>
            </a:pPr>
            <a:endParaRPr lang="ru-RU" sz="1200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CIM\100PHOTO\SAM_26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38834">
            <a:off x="4830779" y="597493"/>
            <a:ext cx="3672408" cy="55086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chemeClr val="bg1"/>
            </a:contourClr>
          </a:sp3d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323528" y="188640"/>
            <a:ext cx="3960440" cy="6480720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softEdge rad="50800"/>
          </a:effectLst>
        </p:spPr>
        <p:txBody>
          <a:bodyPr vert="horz" lIns="182880" tIns="91440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4572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Центр природы:</a:t>
            </a:r>
          </a:p>
          <a:p>
            <a:pPr marL="0" indent="4572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400" u="sng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Задачи: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Экологическое воспитание и образование детей. Воспитывать любовь и бережное отношение к природе.</a:t>
            </a:r>
          </a:p>
          <a:p>
            <a:pPr marL="0" indent="4572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Оборудование и материалы, которые есть в уголке: в группе находится 4 комнатных растения (фикус, бегония, герань, ) ; подобраны картинки по временам года, муляжи овощей и фруктов; изготовлены поделки из природного материала; ; природный и бросовый материал, вата, бумага разных сортов, цветные стеклышки, лейки, распылитель для цветов, палочки для рыхления земли.</a:t>
            </a:r>
          </a:p>
          <a:p>
            <a:pPr marL="0" indent="4572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Дети нашей научились узнавать растения и называть основные части растения (стебель и листья). Мы разместили в уголке природы растения, с ярко выраженными основными частями и красиво, обильно и долго цветущие. Дети научились поливать растение под руководством воспитателя; научились правильно держать лейку и лить воду аккуратно. В уголке мы создали условия для игр с водой и песком.</a:t>
            </a:r>
          </a:p>
          <a:p>
            <a:pPr marL="0" indent="457200" algn="just">
              <a:spcBef>
                <a:spcPts val="600"/>
              </a:spcBef>
              <a:spcAft>
                <a:spcPts val="600"/>
              </a:spcAft>
              <a:buNone/>
            </a:pPr>
            <a:endParaRPr lang="ru-RU" sz="1400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marL="0" lvl="8" indent="457200" algn="just">
              <a:spcBef>
                <a:spcPts val="600"/>
              </a:spcBef>
              <a:spcAft>
                <a:spcPts val="600"/>
              </a:spcAft>
              <a:buNone/>
            </a:pPr>
            <a:endParaRPr lang="ru-RU" sz="1400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РОМАШКА\Desktop\фото\IMG_127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02449">
            <a:off x="1580164" y="3995678"/>
            <a:ext cx="3207273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38100">
            <a:contourClr>
              <a:schemeClr val="bg1"/>
            </a:contourClr>
          </a:sp3d>
        </p:spPr>
      </p:pic>
      <p:pic>
        <p:nvPicPr>
          <p:cNvPr id="6" name="Рисунок 5" descr="C:\Users\РОМАШКА\Desktop\фото\IMG_127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62380">
            <a:off x="4966581" y="4007512"/>
            <a:ext cx="3739353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38100">
            <a:contourClr>
              <a:schemeClr val="bg1"/>
            </a:contourClr>
          </a:sp3d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91" y="5116242"/>
            <a:ext cx="1794929" cy="1535467"/>
          </a:xfrm>
          <a:prstGeom prst="rect">
            <a:avLst/>
          </a:prstGeom>
        </p:spPr>
      </p:pic>
      <p:sp>
        <p:nvSpPr>
          <p:cNvPr id="36" name="Объект 2"/>
          <p:cNvSpPr txBox="1">
            <a:spLocks/>
          </p:cNvSpPr>
          <p:nvPr/>
        </p:nvSpPr>
        <p:spPr>
          <a:xfrm>
            <a:off x="244876" y="193027"/>
            <a:ext cx="8575595" cy="3740029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softEdge rad="50800"/>
          </a:effectLst>
        </p:spPr>
        <p:txBody>
          <a:bodyPr vert="horz" lIns="182880" tIns="0">
            <a:normAutofit fontScale="25000" lnSpcReduction="20000"/>
          </a:bodyPr>
          <a:lstStyle>
            <a:lvl1pPr marL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bg2">
                    <a:shade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4572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</a:pPr>
            <a:r>
              <a:rPr lang="ru-RU" sz="80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Центр сюжетно-ролевой </a:t>
            </a:r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игры:</a:t>
            </a:r>
          </a:p>
          <a:p>
            <a:pPr marL="0" indent="4572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</a:pPr>
            <a:r>
              <a:rPr lang="ru-RU" sz="5600" u="sng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Задачи</a:t>
            </a:r>
            <a:r>
              <a:rPr lang="ru-RU" sz="5600" u="sng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:</a:t>
            </a:r>
            <a:r>
              <a:rPr lang="ru-RU" sz="560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способствовать возникновению игры; развивать умение выбирать роль, выполнять в игре несколько взаимосвязанных действий; формирование коммуникативных навыков в игре; развитие подражательности и творческих способностей. Учить использовать в играх строительный </a:t>
            </a:r>
            <a:r>
              <a:rPr lang="ru-RU" sz="5600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материал.</a:t>
            </a:r>
          </a:p>
          <a:p>
            <a:pPr marL="0" indent="4572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</a:pPr>
            <a:r>
              <a:rPr lang="ru-RU" sz="5600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Оборудование </a:t>
            </a:r>
            <a:r>
              <a:rPr lang="ru-RU" sz="560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и материалы, которые есть у нас в уголке: кукольная мебель для комнаты и кухни; гладильная доска; атрибуты для игры в «Дом», «Магазин», «Парикмахерскую», «Больницу»,  «Водителей» и др. ; куклы ; игрушечные дикие и домашние животные; наборы кухонной и чайной посуды; набор овощей и фруктов; машины крупные и средние; грузовые и легковые; телефон, руль, весы, сумки, ведёрки, утюг, молоток и др. ; кукольные коляски; игрушки-забавы; одежда для </a:t>
            </a:r>
            <a:r>
              <a:rPr lang="ru-RU" sz="5600" dirty="0" err="1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ряжения</a:t>
            </a:r>
            <a:r>
              <a:rPr lang="ru-RU" sz="5600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.</a:t>
            </a:r>
          </a:p>
          <a:p>
            <a:pPr marL="0" indent="4572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</a:pPr>
            <a:r>
              <a:rPr lang="ru-RU" sz="5600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Основной </a:t>
            </a:r>
            <a:r>
              <a:rPr lang="ru-RU" sz="560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вид деятельности наших малышей – игровой. В игровом центре «Жилая комната» собраны игрушки, которые знакомят детей с окружающими их предметами быта. Малыши знакомятся с новыми для них предметами и учатся действовать с ними. Полученные знания и навыки переносят в повседневную жизнь</a:t>
            </a:r>
            <a:endParaRPr lang="ru-RU" sz="56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Новая папка\SAM_2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07463">
            <a:off x="4645738" y="3998761"/>
            <a:ext cx="4160000" cy="234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chemeClr val="bg1"/>
            </a:contourClr>
          </a:sp3d>
        </p:spPr>
      </p:pic>
      <p:pic>
        <p:nvPicPr>
          <p:cNvPr id="1028" name="Picture 4" descr="C:\Users\User\Desktop\ира\SAM_25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23018">
            <a:off x="288633" y="420237"/>
            <a:ext cx="3464118" cy="234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chemeClr val="bg1"/>
            </a:contourClr>
          </a:sp3d>
        </p:spPr>
      </p:pic>
      <p:pic>
        <p:nvPicPr>
          <p:cNvPr id="4" name="Picture 2" descr="D:\Новая папка\SAM_25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9375" y="1268760"/>
            <a:ext cx="2340000" cy="390000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chemeClr val="bg1"/>
            </a:contourClr>
          </a:sp3d>
        </p:spPr>
      </p:pic>
      <p:pic>
        <p:nvPicPr>
          <p:cNvPr id="5" name="Picture 4" descr="D:\Новая папка\SAM_25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6896">
            <a:off x="393570" y="3912471"/>
            <a:ext cx="3563050" cy="234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chemeClr val="bg1"/>
            </a:contourClr>
          </a:sp3d>
        </p:spPr>
      </p:pic>
      <p:pic>
        <p:nvPicPr>
          <p:cNvPr id="1026" name="Picture 2" descr="C:\Users\User\Desktop\ира\SAM_25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70080">
            <a:off x="5545564" y="503458"/>
            <a:ext cx="3247501" cy="234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chemeClr val="bg1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14872"/>
          </a:xfrm>
          <a:solidFill>
            <a:schemeClr val="bg1">
              <a:alpha val="75000"/>
            </a:schemeClr>
          </a:solidFill>
          <a:effectLst>
            <a:softEdge rad="50800"/>
          </a:effectLst>
        </p:spPr>
        <p:txBody>
          <a:bodyPr>
            <a:normAutofit fontScale="47500" lnSpcReduction="20000"/>
          </a:bodyPr>
          <a:lstStyle/>
          <a:p>
            <a:pPr marL="0" lvl="0" indent="457200" algn="just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ru-RU" sz="42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  <a:ea typeface="Times New Roman" pitchFamily="18" charset="0"/>
                <a:cs typeface="Arial" pitchFamily="34" charset="0"/>
              </a:rPr>
              <a:t>Центр строительных игр:</a:t>
            </a:r>
            <a:endParaRPr lang="ru-RU" sz="4200" b="1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  <a:cs typeface="Arial" pitchFamily="34" charset="0"/>
            </a:endParaRPr>
          </a:p>
          <a:p>
            <a:pPr marL="0" lvl="0" indent="457200" algn="just" eaLnBrk="0" fontAlgn="base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ru-RU" sz="2900" u="sng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  <a:ea typeface="Times New Roman" pitchFamily="18" charset="0"/>
                <a:cs typeface="Arial" pitchFamily="34" charset="0"/>
              </a:rPr>
              <a:t>Задачи:</a:t>
            </a:r>
            <a:r>
              <a:rPr lang="ru-RU" sz="290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  <a:ea typeface="Times New Roman" pitchFamily="18" charset="0"/>
                <a:cs typeface="Arial" pitchFamily="34" charset="0"/>
              </a:rPr>
              <a:t> Развивать представления об основных свойствах объемных геометрических, в основном крупных, форм (устойчивость, неустойчивость, прочность, шершавости –гладкости их поверхности, в приобретении умений воссоздать знакомые предметы горизонтальной плоскости (дорожки, лесенки, стульчики и т. д., развивать навыки сотворчества со взрослыми самостоятельного творчества, развивать мелкую моторику пальцев, рук, в приобретении умения строить мебель, горки, дома. Учить понимать видоизменяемость, вариативность конструкции, возможность строительства не только по горизонтали, но и по вертикали. Уметь анализировать объект, видеть основные части детали, составляющие сооружения, возможность создания их из различных форм.</a:t>
            </a:r>
            <a:endParaRPr lang="ru-RU" sz="2900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  <a:cs typeface="Arial" pitchFamily="34" charset="0"/>
            </a:endParaRPr>
          </a:p>
          <a:p>
            <a:pPr marL="0" lvl="0" indent="457200" algn="just" eaLnBrk="0" fontAlgn="base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ru-RU" sz="290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  <a:ea typeface="Times New Roman" pitchFamily="18" charset="0"/>
                <a:cs typeface="Arial" pitchFamily="34" charset="0"/>
              </a:rPr>
              <a:t>Оборудование и материалы, которые есть у нас в уголке: пластмассовые конструкторы с разнообразными способами крепления деталей ; строительные наборы с деталями разных форм и размеров;  коробки большие и маленькие; маленькие игрушечные персонажи (котята, собачки и др., машинки, для обыгрывания.</a:t>
            </a:r>
            <a:endParaRPr lang="ru-RU" sz="2900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  <a:cs typeface="Arial" pitchFamily="34" charset="0"/>
            </a:endParaRPr>
          </a:p>
          <a:p>
            <a:pPr marL="0" lvl="0" indent="457200" algn="just" eaLnBrk="0" fontAlgn="base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ru-RU" sz="290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  <a:ea typeface="Times New Roman" pitchFamily="18" charset="0"/>
                <a:cs typeface="Arial" pitchFamily="34" charset="0"/>
              </a:rPr>
              <a:t>Дети  очень любят играть как с </a:t>
            </a:r>
            <a:r>
              <a:rPr lang="ru-RU" sz="2900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  <a:ea typeface="Times New Roman" pitchFamily="18" charset="0"/>
                <a:cs typeface="Arial" pitchFamily="34" charset="0"/>
              </a:rPr>
              <a:t>Лего</a:t>
            </a:r>
            <a:r>
              <a:rPr lang="ru-RU" sz="290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  <a:ea typeface="Times New Roman" pitchFamily="18" charset="0"/>
                <a:cs typeface="Arial" pitchFamily="34" charset="0"/>
              </a:rPr>
              <a:t> так и с модулями. У них игра приобретает сюжетно-ролевый характер. Из конструктора дети строят постройки, необходимые для обыгрывания сюжетов. Очень часто конструктор используем на занятиях, зарядке, на праздниках. Играя с конструктором, наши малыши формируют не только моторику, внимательность, мышление, воображение, но и приобретают трудовые навыки.</a:t>
            </a:r>
            <a:endParaRPr lang="ru-RU" sz="2900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17580" r="6250" b="15753"/>
          <a:stretch/>
        </p:blipFill>
        <p:spPr>
          <a:xfrm flipH="1">
            <a:off x="6876256" y="4937786"/>
            <a:ext cx="2160240" cy="16458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5239160"/>
            <a:ext cx="2124864" cy="146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97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Users\User\Desktop\дет сад\20150128_163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792196">
            <a:off x="5830205" y="3768554"/>
            <a:ext cx="3447363" cy="2286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chemeClr val="bg1"/>
            </a:contourClr>
          </a:sp3d>
        </p:spPr>
      </p:pic>
      <p:pic>
        <p:nvPicPr>
          <p:cNvPr id="7" name="Рисунок 6" descr="C:\Users\РОМАШКА\Desktop\фото\SAM_242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1887" y="2132856"/>
            <a:ext cx="36009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38100">
            <a:contourClr>
              <a:schemeClr val="bg1"/>
            </a:contourClr>
          </a:sp3d>
        </p:spPr>
      </p:pic>
      <p:pic>
        <p:nvPicPr>
          <p:cNvPr id="8" name="Picture 3" descr="C:\Users\User\Desktop\ира\SAM_24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85575">
            <a:off x="5564781" y="364781"/>
            <a:ext cx="3231627" cy="22860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chemeClr val="bg1"/>
            </a:contourClr>
          </a:sp3d>
        </p:spPr>
      </p:pic>
      <p:pic>
        <p:nvPicPr>
          <p:cNvPr id="9" name="Рисунок 8" descr="C:\Users\РОМАШКА\Desktop\фото\SAM_241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28079">
            <a:off x="717063" y="260367"/>
            <a:ext cx="2286000" cy="351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38100">
            <a:contourClr>
              <a:schemeClr val="bg1"/>
            </a:contourClr>
          </a:sp3d>
        </p:spPr>
      </p:pic>
      <p:pic>
        <p:nvPicPr>
          <p:cNvPr id="12" name="Picture 2" descr="C:\Users\User\Desktop\ира\IMG_12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51875">
            <a:off x="341687" y="4173169"/>
            <a:ext cx="2904713" cy="2286000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contourW="38100">
            <a:contourClr>
              <a:schemeClr val="bg1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>
            <a:spLocks/>
          </p:cNvSpPr>
          <p:nvPr/>
        </p:nvSpPr>
        <p:spPr>
          <a:xfrm>
            <a:off x="107504" y="116632"/>
            <a:ext cx="8856984" cy="6624736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softEdge rad="50800"/>
          </a:effectLst>
        </p:spPr>
        <p:txBody>
          <a:bodyPr vert="horz" lIns="182880" tIns="91440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lvl="8" indent="457200" algn="just">
              <a:spcBef>
                <a:spcPts val="600"/>
              </a:spcBef>
              <a:buNone/>
            </a:pP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Учебный уголок:</a:t>
            </a:r>
          </a:p>
          <a:p>
            <a:pPr marL="0" indent="457200" algn="just">
              <a:spcBef>
                <a:spcPts val="600"/>
              </a:spcBef>
              <a:buNone/>
            </a:pPr>
            <a:r>
              <a:rPr lang="ru-RU" sz="1200" u="sng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Задачи:</a:t>
            </a: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Развитие мышления и пальчиковой моторики, освоение операций вкладывания, наложения, соединения частей в целое; развитие зрительного восприятия и внимания; формирование обследовательских навыков; знакомство с геометрическими фигурами и формами предметов; обучение группировки предметов по цвету, размеру, форме; выявление отношения групп предметов по количеству и числу (много, мало, один) ; развитие способности использовать речь для определения смысла своих действий; формирование умения группировать предметы, последовательно составлять картинки; обогащение активного словаря детей; формирование умения описывать и называть предметы на картинках..</a:t>
            </a:r>
          </a:p>
          <a:p>
            <a:pPr marL="0" indent="457200" algn="just">
              <a:spcBef>
                <a:spcPts val="600"/>
              </a:spcBef>
              <a:buNone/>
            </a:pP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Оборудование и материалы, которые есть в уголке:</a:t>
            </a:r>
          </a:p>
          <a:p>
            <a:pPr marL="0" indent="457200" algn="just">
              <a:spcBef>
                <a:spcPts val="600"/>
              </a:spcBef>
              <a:buNone/>
            </a:pP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- Крупная мозаика, объемные вкладыши из 5-10 элементов, сборные игрушки, пирамидки (из 6-10 элементов, шнуровки, игры с элементами моделирования и замещения, лото, парные картинки и другие настольно-печатные игры.</a:t>
            </a:r>
          </a:p>
          <a:p>
            <a:pPr marL="0" indent="457200" algn="just">
              <a:spcBef>
                <a:spcPts val="600"/>
              </a:spcBef>
              <a:buNone/>
            </a:pP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- Наборное полотно, магнитная доска.</a:t>
            </a:r>
          </a:p>
          <a:p>
            <a:pPr marL="0" indent="457200" algn="just">
              <a:spcBef>
                <a:spcPts val="600"/>
              </a:spcBef>
              <a:buNone/>
            </a:pP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- Комплект геометрических фигур, предметов различной геометрической формы, счетный материал.</a:t>
            </a:r>
          </a:p>
          <a:p>
            <a:pPr marL="0" indent="457200" algn="just">
              <a:spcBef>
                <a:spcPts val="600"/>
              </a:spcBef>
              <a:buNone/>
            </a:pP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- Различные мелкие фигурки и нетрадиционный материал (шишки, желуди, камушки) для счета.</a:t>
            </a:r>
          </a:p>
          <a:p>
            <a:pPr marL="0" indent="457200" algn="just">
              <a:spcBef>
                <a:spcPts val="600"/>
              </a:spcBef>
              <a:buNone/>
            </a:pP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- Матрешки (из 5-7 элементов, доски-вкладыши, рамки-вкладыши, набор цветных палочек (по 5-7 каждого цвета) .</a:t>
            </a:r>
          </a:p>
          <a:p>
            <a:pPr marL="0" indent="457200" algn="just">
              <a:spcBef>
                <a:spcPts val="600"/>
              </a:spcBef>
              <a:buNone/>
            </a:pP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- Разрезные (складные) кубики с предметными картинками (4-6 частей) .</a:t>
            </a:r>
          </a:p>
          <a:p>
            <a:pPr marL="0" indent="457200" algn="just">
              <a:spcBef>
                <a:spcPts val="600"/>
              </a:spcBef>
              <a:buNone/>
            </a:pP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- Разрезные предметные картинки, разделенные на 2-4 части (по вертикали и горизонтали) .</a:t>
            </a:r>
          </a:p>
          <a:p>
            <a:pPr marL="0" indent="457200" algn="just">
              <a:spcBef>
                <a:spcPts val="600"/>
              </a:spcBef>
              <a:buNone/>
            </a:pP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-Полотно с изображением дорог, средний транспорт; макеты домов, деревьев небольшие игрушки (фигурки  животных) .</a:t>
            </a:r>
          </a:p>
          <a:p>
            <a:pPr marL="0" indent="457200" algn="just">
              <a:spcBef>
                <a:spcPts val="600"/>
              </a:spcBef>
              <a:buNone/>
            </a:pP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- Наборы картинок для группировки, до 4-6 в каждой группе: домашние животные, дикие животные, животные с детенышами, птицы, рыбы, деревья, цветы, овощи, фрукты, продукты питания, одежда, посуда, мебель, транспорт, предметы обихода</a:t>
            </a:r>
          </a:p>
          <a:p>
            <a:pPr marL="0" indent="457200" algn="just">
              <a:spcBef>
                <a:spcPts val="600"/>
              </a:spcBef>
              <a:buNone/>
            </a:pP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-Серии из 3-4 картинок для установления последовательности событий (сказки, </a:t>
            </a:r>
            <a:r>
              <a:rPr lang="ru-RU" sz="1200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социобытовые</a:t>
            </a: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ситуации) .</a:t>
            </a:r>
          </a:p>
          <a:p>
            <a:pPr marL="0" indent="457200" algn="just">
              <a:spcBef>
                <a:spcPts val="600"/>
              </a:spcBef>
              <a:buNone/>
            </a:pP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- Серии из 4 картинок: части суток (деятельность людей ближайшего окружения) .</a:t>
            </a:r>
          </a:p>
          <a:p>
            <a:pPr marL="0" indent="457200" algn="just">
              <a:spcBef>
                <a:spcPts val="600"/>
              </a:spcBef>
              <a:buNone/>
            </a:pP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- Серии из 4 картинок: времена года (природа и сезонная деятельность людей) .</a:t>
            </a:r>
          </a:p>
          <a:p>
            <a:pPr marL="0" indent="457200" algn="just">
              <a:spcBef>
                <a:spcPts val="600"/>
              </a:spcBef>
              <a:buNone/>
            </a:pP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-Сюжетные картинки крупного формата (с различной тематикой, близкой ребенку, - сказочной, </a:t>
            </a:r>
            <a:r>
              <a:rPr lang="ru-RU" sz="1200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социобытовой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).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:\Users\РОМАШКА\Desktop\фото\SAM_239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95167">
            <a:off x="556347" y="2016031"/>
            <a:ext cx="2340000" cy="383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38100">
            <a:contourClr>
              <a:schemeClr val="bg1">
                <a:lumMod val="95000"/>
              </a:schemeClr>
            </a:contourClr>
          </a:sp3d>
        </p:spPr>
      </p:pic>
      <p:pic>
        <p:nvPicPr>
          <p:cNvPr id="8" name="Рисунок 7" descr="C:\Users\РОМАШКА\Desktop\фото\SAM_2387.JPG"/>
          <p:cNvPicPr>
            <a:picLocks noChangeAspect="1"/>
          </p:cNvPicPr>
          <p:nvPr/>
        </p:nvPicPr>
        <p:blipFill rotWithShape="1">
          <a:blip r:embed="rId4" cstate="print"/>
          <a:srcRect b="10647"/>
          <a:stretch/>
        </p:blipFill>
        <p:spPr bwMode="auto">
          <a:xfrm rot="21010831">
            <a:off x="3028511" y="735274"/>
            <a:ext cx="2340000" cy="331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38100">
            <a:contourClr>
              <a:schemeClr val="bg1">
                <a:lumMod val="95000"/>
              </a:schemeClr>
            </a:contourClr>
          </a:sp3d>
        </p:spPr>
      </p:pic>
      <p:pic>
        <p:nvPicPr>
          <p:cNvPr id="9" name="Рисунок 8" descr="C:\Users\РОМАШКА\Desktop\фото\SAM_239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67933">
            <a:off x="6129076" y="856017"/>
            <a:ext cx="2340000" cy="329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38100">
            <a:contourClr>
              <a:schemeClr val="bg1">
                <a:lumMod val="95000"/>
              </a:schemeClr>
            </a:contourClr>
          </a:sp3d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107504" y="116632"/>
            <a:ext cx="8856984" cy="597724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softEdge rad="50800"/>
          </a:effectLst>
        </p:spPr>
        <p:txBody>
          <a:bodyPr vert="horz" lIns="182880" tIns="91440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457200" algn="just">
              <a:spcBef>
                <a:spcPts val="600"/>
              </a:spcBef>
              <a:buNone/>
            </a:pP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Дети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очень любя дидактические игры: «Собери машинку», «Светофор», игры-лото и многие другие. Материал уголка я использую как на занятиях, так и для индивидуальной работы с детьми</a:t>
            </a:r>
          </a:p>
          <a:p>
            <a:pPr marL="0" indent="457200" algn="just" fontAlgn="auto">
              <a:spcBef>
                <a:spcPts val="600"/>
              </a:spcBef>
              <a:spcAft>
                <a:spcPts val="0"/>
              </a:spcAft>
              <a:buFont typeface="Wingdings 2"/>
              <a:buNone/>
            </a:pPr>
            <a:endParaRPr lang="ru-RU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Рисунок 6" descr="C:\Users\РОМАШКА\Desktop\фото\SAM_239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283410">
            <a:off x="3524681" y="4123762"/>
            <a:ext cx="4217965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38100">
            <a:contourClr>
              <a:schemeClr val="bg1">
                <a:lumMod val="95000"/>
              </a:schemeClr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:\Users\РОМАШКА\Desktop\фото\SAM_23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185102">
            <a:off x="460505" y="486087"/>
            <a:ext cx="4047273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31750">
            <a:contourClr>
              <a:schemeClr val="bg1"/>
            </a:contourClr>
          </a:sp3d>
        </p:spPr>
      </p:pic>
      <p:pic>
        <p:nvPicPr>
          <p:cNvPr id="8" name="Рисунок 7" descr="C:\Users\РОМАШКА\Desktop\фото\SAM_241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74664">
            <a:off x="5320427" y="3537879"/>
            <a:ext cx="333529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31750">
            <a:contourClr>
              <a:schemeClr val="bg1"/>
            </a:contourClr>
          </a:sp3d>
        </p:spPr>
      </p:pic>
      <p:pic>
        <p:nvPicPr>
          <p:cNvPr id="9" name="Рисунок 8" descr="C:\Users\РОМАШКА\Desktop\фото\SAM_241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31210">
            <a:off x="4695260" y="616793"/>
            <a:ext cx="410197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31750">
            <a:contourClr>
              <a:schemeClr val="bg1"/>
            </a:contourClr>
          </a:sp3d>
        </p:spPr>
      </p:pic>
      <p:pic>
        <p:nvPicPr>
          <p:cNvPr id="10" name="Рисунок 9" descr="C:\Users\РОМАШКА\Desktop\фото\SAM_240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76929">
            <a:off x="501383" y="3535159"/>
            <a:ext cx="4641973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31750">
            <a:contourClr>
              <a:schemeClr val="bg1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РОМАШКА\Desktop\фото\SAM_237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63178">
            <a:off x="441955" y="3557118"/>
            <a:ext cx="4441935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38100">
            <a:contourClr>
              <a:schemeClr val="bg1"/>
            </a:contourClr>
          </a:sp3d>
        </p:spPr>
      </p:pic>
      <p:pic>
        <p:nvPicPr>
          <p:cNvPr id="9" name="Рисунок 8" descr="C:\Users\РОМАШКА\Desktop\фото\SAM_240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46245">
            <a:off x="4645816" y="3004220"/>
            <a:ext cx="4143845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38100">
            <a:contourClr>
              <a:schemeClr val="bg1"/>
            </a:contourClr>
          </a:sp3d>
        </p:spPr>
      </p:pic>
      <p:pic>
        <p:nvPicPr>
          <p:cNvPr id="11" name="Рисунок 10" descr="C:\Users\РОМАШКА\Desktop\фото\SAM_240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3502" y="599172"/>
            <a:ext cx="4405135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38100">
            <a:contourClr>
              <a:schemeClr val="bg1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769</TotalTime>
  <Words>1044</Words>
  <Application>Microsoft Office PowerPoint</Application>
  <PresentationFormat>Экран (4:3)</PresentationFormat>
  <Paragraphs>36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Book Antiqua</vt:lpstr>
      <vt:lpstr>Calibri</vt:lpstr>
      <vt:lpstr>Times New Roman</vt:lpstr>
      <vt:lpstr>Verdana</vt:lpstr>
      <vt:lpstr>Wingdings 2</vt:lpstr>
      <vt:lpstr>Аспект</vt:lpstr>
      <vt:lpstr>Предметно развивающая среда в МКДОУ №16 Ромашка.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Организация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dc:description>http://aida.ucoz.ru</dc:description>
  <cp:lastModifiedBy>777</cp:lastModifiedBy>
  <cp:revision>106</cp:revision>
  <dcterms:created xsi:type="dcterms:W3CDTF">2010-03-13T19:51:08Z</dcterms:created>
  <dcterms:modified xsi:type="dcterms:W3CDTF">2016-01-24T07:44:14Z</dcterms:modified>
</cp:coreProperties>
</file>